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0.xml" ContentType="application/vnd.openxmlformats-officedocument.presentationml.notes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13.xml" ContentType="application/vnd.openxmlformats-officedocument.presentationml.notes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54" r:id="rId1"/>
  </p:sldMasterIdLst>
  <p:notesMasterIdLst>
    <p:notesMasterId r:id="rId17"/>
  </p:notesMasterIdLst>
  <p:sldIdLst>
    <p:sldId id="256" r:id="rId2"/>
    <p:sldId id="260" r:id="rId3"/>
    <p:sldId id="257" r:id="rId4"/>
    <p:sldId id="277" r:id="rId5"/>
    <p:sldId id="278" r:id="rId6"/>
    <p:sldId id="258" r:id="rId7"/>
    <p:sldId id="279" r:id="rId8"/>
    <p:sldId id="280" r:id="rId9"/>
    <p:sldId id="281" r:id="rId10"/>
    <p:sldId id="261" r:id="rId11"/>
    <p:sldId id="262" r:id="rId12"/>
    <p:sldId id="275" r:id="rId13"/>
    <p:sldId id="282" r:id="rId14"/>
    <p:sldId id="283" r:id="rId15"/>
    <p:sldId id="284" r:id="rId16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96" y="-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1200150"/>
            <a:ext cx="9144000" cy="2743199"/>
          </a:xfrm>
          <a:prstGeom prst="rect">
            <a:avLst/>
          </a:prstGeom>
          <a:solidFill>
            <a:schemeClr val="dk1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10" name="Shape 10"/>
          <p:cNvGrpSpPr/>
          <p:nvPr/>
        </p:nvGrpSpPr>
        <p:grpSpPr>
          <a:xfrm>
            <a:off x="0" y="-1078"/>
            <a:ext cx="1827407" cy="5144627"/>
            <a:chOff x="0" y="-1438"/>
            <a:chExt cx="798029" cy="6859503"/>
          </a:xfrm>
        </p:grpSpPr>
        <p:sp>
          <p:nvSpPr>
            <p:cNvPr id="11" name="Shape 11"/>
            <p:cNvSpPr/>
            <p:nvPr/>
          </p:nvSpPr>
          <p:spPr>
            <a:xfrm>
              <a:off x="0" y="-1438"/>
              <a:ext cx="798029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13" name="Shape 13"/>
          <p:cNvGrpSpPr/>
          <p:nvPr/>
        </p:nvGrpSpPr>
        <p:grpSpPr>
          <a:xfrm flipH="1">
            <a:off x="7316591" y="0"/>
            <a:ext cx="1827407" cy="5144627"/>
            <a:chOff x="0" y="-1438"/>
            <a:chExt cx="798029" cy="6859503"/>
          </a:xfrm>
        </p:grpSpPr>
        <p:sp>
          <p:nvSpPr>
            <p:cNvPr id="14" name="Shape 14"/>
            <p:cNvSpPr/>
            <p:nvPr/>
          </p:nvSpPr>
          <p:spPr>
            <a:xfrm>
              <a:off x="0" y="-1438"/>
              <a:ext cx="798029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20000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0" y="0"/>
              <a:ext cx="399014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1568184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685800" y="2914650"/>
            <a:ext cx="7772400" cy="658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1pPr>
            <a:lvl2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2pPr>
            <a:lvl3pPr algn="ctr">
              <a:spcBef>
                <a:spcPts val="0"/>
              </a:spcBef>
              <a:buClr>
                <a:schemeClr val="lt2"/>
              </a:buClr>
              <a:buNone/>
              <a:defRPr>
                <a:solidFill>
                  <a:schemeClr val="lt2"/>
                </a:solidFill>
              </a:defRPr>
            </a:lvl3pPr>
            <a:lvl4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4pPr>
            <a:lvl5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5pPr>
            <a:lvl6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6pPr>
            <a:lvl7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7pPr>
            <a:lvl8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8pPr>
            <a:lvl9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24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21" name="Shape 21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22" name="Shape 22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" name="Shape 23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24" name="Shape 24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25" name="Shape 25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7" name="Shape 27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33" name="Shape 33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34" name="Shape 34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36" name="Shape 36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37" name="Shape 37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A6378">
                <a:alpha val="9803"/>
              </a:srgb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" name="Shape 38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39" name="Shape 39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46" name="Shape 46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47" name="Shape 47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8" name="Shape 48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49" name="Shape 49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50" name="Shape 50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52" name="Shape 52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 name="Ca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57" name="Shape 57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58" name="Shape 58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9" name="Shape 59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60" name="Shape 60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61" name="Shape 61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2" name="Shape 62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63" name="Shape 63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2"/>
              </a:buClr>
              <a:buSzPct val="100000"/>
              <a:buNone/>
              <a:defRPr sz="1800">
                <a:solidFill>
                  <a:schemeClr val="lt2"/>
                </a:solidFill>
              </a:defRPr>
            </a:lvl1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0" y="-1078"/>
            <a:ext cx="9144000" cy="1144199"/>
          </a:xfrm>
          <a:prstGeom prst="rect">
            <a:avLst/>
          </a:prstGeom>
          <a:solidFill>
            <a:schemeClr val="dk2">
              <a:alpha val="2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grpSp>
        <p:nvGrpSpPr>
          <p:cNvPr id="68" name="Shape 68"/>
          <p:cNvGrpSpPr/>
          <p:nvPr/>
        </p:nvGrpSpPr>
        <p:grpSpPr>
          <a:xfrm>
            <a:off x="0" y="-1078"/>
            <a:ext cx="649180" cy="5144627"/>
            <a:chOff x="0" y="-1438"/>
            <a:chExt cx="649180" cy="6859503"/>
          </a:xfrm>
        </p:grpSpPr>
        <p:sp>
          <p:nvSpPr>
            <p:cNvPr id="69" name="Shape 69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0" name="Shape 70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grpSp>
        <p:nvGrpSpPr>
          <p:cNvPr id="71" name="Shape 71"/>
          <p:cNvGrpSpPr/>
          <p:nvPr/>
        </p:nvGrpSpPr>
        <p:grpSpPr>
          <a:xfrm flipH="1">
            <a:off x="8494493" y="0"/>
            <a:ext cx="649180" cy="5144627"/>
            <a:chOff x="0" y="-1438"/>
            <a:chExt cx="649180" cy="6859503"/>
          </a:xfrm>
        </p:grpSpPr>
        <p:sp>
          <p:nvSpPr>
            <p:cNvPr id="72" name="Shape 72"/>
            <p:cNvSpPr/>
            <p:nvPr/>
          </p:nvSpPr>
          <p:spPr>
            <a:xfrm>
              <a:off x="0" y="-1438"/>
              <a:ext cx="649180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3" name="Shape 73"/>
            <p:cNvSpPr/>
            <p:nvPr/>
          </p:nvSpPr>
          <p:spPr>
            <a:xfrm>
              <a:off x="0" y="0"/>
              <a:ext cx="500331" cy="6858065"/>
            </a:xfrm>
            <a:custGeom>
              <a:avLst/>
              <a:gdLst/>
              <a:ahLst/>
              <a:cxnLst/>
              <a:rect l="0" t="0" r="0" b="0"/>
              <a:pathLst>
                <a:path w="500332" h="6875253" extrusionOk="0">
                  <a:moveTo>
                    <a:pt x="0" y="0"/>
                  </a:moveTo>
                  <a:lnTo>
                    <a:pt x="500332" y="0"/>
                  </a:lnTo>
                  <a:lnTo>
                    <a:pt x="301925" y="6875253"/>
                  </a:lnTo>
                  <a:lnTo>
                    <a:pt x="0" y="68752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>
                <a:alpha val="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4" name="Shape 74"/>
          <p:cNvSpPr/>
          <p:nvPr/>
        </p:nvSpPr>
        <p:spPr>
          <a:xfrm>
            <a:off x="0" y="4743450"/>
            <a:ext cx="9144000" cy="401099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>
          <a:gsLst>
            <a:gs pos="0">
              <a:schemeClr val="dk2"/>
            </a:gs>
            <a:gs pos="100000">
              <a:schemeClr val="dk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None/>
              <a:defRPr sz="3600" b="1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lt1"/>
              </a:buClr>
              <a:buSzPct val="100000"/>
              <a:buFont typeface="Trebuchet MS"/>
              <a:defRPr sz="3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lt1"/>
              </a:buClr>
              <a:buSzPct val="100000"/>
              <a:buFont typeface="Trebuchet MS"/>
              <a:defRPr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360"/>
              </a:spcBef>
              <a:buClr>
                <a:schemeClr val="lt1"/>
              </a:buClr>
              <a:buSzPct val="100000"/>
              <a:buFont typeface="Trebuchet MS"/>
              <a:defRPr sz="18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pPr>
                <a:spcBef>
                  <a:spcPts val="0"/>
                </a:spcBef>
                <a:buNone/>
              </a:pPr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ctrTitle"/>
          </p:nvPr>
        </p:nvSpPr>
        <p:spPr>
          <a:xfrm>
            <a:off x="685800" y="44175"/>
            <a:ext cx="7772400" cy="836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600" dirty="0" smtClean="0"/>
              <a:t>How to be the Best Math Tutor </a:t>
            </a:r>
            <a:endParaRPr lang="en" sz="3600" dirty="0"/>
          </a:p>
        </p:txBody>
      </p:sp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xfrm>
            <a:off x="685800" y="4591050"/>
            <a:ext cx="7772400" cy="658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Ms.</a:t>
            </a:r>
            <a:r>
              <a:rPr lang="en" dirty="0" smtClean="0"/>
              <a:t> </a:t>
            </a:r>
            <a:r>
              <a:rPr lang="en" dirty="0"/>
              <a:t>Smith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1796" y="880274"/>
            <a:ext cx="7188385" cy="3282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164700"/>
            <a:ext cx="8229600" cy="699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 dirty="0" smtClean="0"/>
              <a:t>Word Problems</a:t>
            </a:r>
            <a:endParaRPr lang="en" sz="30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4217" y="1303460"/>
            <a:ext cx="4409440" cy="283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653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dirty="0"/>
              <a:t>What does it look like?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0" y="680175"/>
            <a:ext cx="9144000" cy="4245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" sz="2400" dirty="0"/>
          </a:p>
        </p:txBody>
      </p:sp>
      <p:pic>
        <p:nvPicPr>
          <p:cNvPr id="5" name="Picture 4" descr="Screen Shot 2015-08-25 at 2.49.5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245" y="1485900"/>
            <a:ext cx="8547100" cy="27559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166375" y="1825275"/>
            <a:ext cx="8692799" cy="3081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b="1">
                <a:solidFill>
                  <a:srgbClr val="FFFF00"/>
                </a:solidFill>
              </a:rPr>
              <a:t>Questions?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653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 dirty="0" smtClean="0"/>
              <a:t>Which student solved it correctly?</a:t>
            </a:r>
            <a:endParaRPr lang="en" sz="3000" dirty="0"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0" y="680175"/>
            <a:ext cx="9144000" cy="4245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" sz="2400" dirty="0"/>
          </a:p>
        </p:txBody>
      </p:sp>
      <p:pic>
        <p:nvPicPr>
          <p:cNvPr id="5" name="Picture 4" descr="Screen Shot 2015-08-24 at 8.48.24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5" y="1278581"/>
            <a:ext cx="8077200" cy="2667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653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 dirty="0" smtClean="0"/>
              <a:t>Which student solved it correctly?</a:t>
            </a:r>
            <a:endParaRPr lang="en" sz="3000" dirty="0"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0" y="680175"/>
            <a:ext cx="9144000" cy="4245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" sz="2400" dirty="0"/>
          </a:p>
        </p:txBody>
      </p:sp>
      <p:pic>
        <p:nvPicPr>
          <p:cNvPr id="5" name="Picture 4" descr="Screen Shot 2015-08-24 at 8.49.5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75351"/>
            <a:ext cx="8229600" cy="35560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229600" cy="653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3000" dirty="0" smtClean="0"/>
              <a:t>Which student solved it correctly?</a:t>
            </a:r>
            <a:endParaRPr lang="en" sz="3000" dirty="0"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0" y="680175"/>
            <a:ext cx="9144000" cy="4245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" sz="2400" dirty="0"/>
          </a:p>
        </p:txBody>
      </p:sp>
      <p:pic>
        <p:nvPicPr>
          <p:cNvPr id="5" name="Picture 4" descr="Screen Shot 2015-08-24 at 8.52.3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25" y="1687113"/>
            <a:ext cx="8661400" cy="21971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94125" y="205975"/>
            <a:ext cx="8592900" cy="7202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000" dirty="0" smtClean="0"/>
              <a:t>                   What will we cover today?</a:t>
            </a:r>
            <a:endParaRPr lang="en" sz="3000" dirty="0"/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94125" y="926274"/>
            <a:ext cx="5407500" cy="399975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Topic</a:t>
            </a:r>
            <a:r>
              <a:rPr lang="en" sz="2800" b="1" dirty="0" smtClean="0">
                <a:solidFill>
                  <a:srgbClr val="FFFF00"/>
                </a:solidFill>
              </a:rPr>
              <a:t>s</a:t>
            </a:r>
            <a:r>
              <a:rPr lang="en" sz="2800" b="1" dirty="0">
                <a:solidFill>
                  <a:srgbClr val="FFFF00"/>
                </a:solidFill>
              </a:rPr>
              <a:t>: </a:t>
            </a:r>
            <a:r>
              <a:rPr lang="en" dirty="0"/>
              <a:t> 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AutoNum type="arabicPeriod"/>
            </a:pPr>
            <a:r>
              <a:rPr lang="en-US" sz="2400" i="1" dirty="0" smtClean="0"/>
              <a:t>Tips To Tutor Math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AutoNum type="arabicPeriod"/>
            </a:pPr>
            <a:endParaRPr lang="en" sz="2400" i="1" dirty="0"/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AutoNum type="arabicPeriod"/>
            </a:pPr>
            <a:r>
              <a:rPr lang="en-US" sz="2400" i="1" dirty="0" smtClean="0"/>
              <a:t>How to help with Test Corrections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AutoNum type="arabicPeriod"/>
            </a:pPr>
            <a:endParaRPr lang="en" sz="2400" i="1" dirty="0"/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AutoNum type="arabicPeriod"/>
            </a:pPr>
            <a:r>
              <a:rPr lang="en-US" sz="2400" i="1" dirty="0" smtClean="0"/>
              <a:t>Common Teaching Methods at EG</a:t>
            </a:r>
            <a:endParaRPr lang="en" sz="2400" i="1" dirty="0" smtClean="0"/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AutoNum type="arabicPeriod"/>
            </a:pPr>
            <a:r>
              <a:rPr lang="en-US" sz="2400" i="1" dirty="0" smtClean="0"/>
              <a:t>How to tackle those word problems</a:t>
            </a:r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</a:pPr>
            <a:endParaRPr lang="en-US" sz="2400" i="1" dirty="0" smtClean="0"/>
          </a:p>
          <a:p>
            <a:pPr marL="457200" lvl="0" indent="-381000" rtl="0"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AutoNum type="arabicPeriod"/>
            </a:pPr>
            <a:r>
              <a:rPr lang="en-US" sz="2400" i="1" dirty="0" smtClean="0"/>
              <a:t>Find the mistake</a:t>
            </a:r>
            <a:endParaRPr lang="en" sz="2400" i="1" dirty="0"/>
          </a:p>
          <a:p>
            <a:pPr lvl="0" rtl="0">
              <a:spcBef>
                <a:spcPts val="0"/>
              </a:spcBef>
              <a:buNone/>
            </a:pPr>
            <a:endParaRPr sz="2400" i="1" dirty="0"/>
          </a:p>
          <a:p>
            <a:pPr lvl="0" rtl="0">
              <a:spcBef>
                <a:spcPts val="0"/>
              </a:spcBef>
              <a:buNone/>
            </a:pPr>
            <a:endParaRPr sz="2400" i="1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2058" y="1699858"/>
            <a:ext cx="3289300" cy="246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94125" y="-35125"/>
            <a:ext cx="85929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3000" dirty="0" smtClean="0"/>
              <a:t>Tips to Tutor Math</a:t>
            </a:r>
            <a:endParaRPr lang="en" sz="3000" dirty="0"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94125" y="1200150"/>
            <a:ext cx="8217083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Tips</a:t>
            </a:r>
            <a:r>
              <a:rPr lang="en" sz="2800" b="1" dirty="0" smtClean="0">
                <a:solidFill>
                  <a:srgbClr val="FFFF00"/>
                </a:solidFill>
              </a:rPr>
              <a:t>: </a:t>
            </a:r>
            <a:r>
              <a:rPr lang="en" dirty="0" smtClean="0"/>
              <a:t> </a:t>
            </a:r>
            <a:endParaRPr lang="en-US" dirty="0" smtClean="0"/>
          </a:p>
          <a:p>
            <a:pPr marL="514350" indent="-514350" rtl="0">
              <a:spcBef>
                <a:spcPts val="0"/>
              </a:spcBef>
              <a:buAutoNum type="arabicPeriod"/>
            </a:pPr>
            <a:r>
              <a:rPr lang="en-US" dirty="0" smtClean="0"/>
              <a:t>Always re-look at the problem</a:t>
            </a:r>
          </a:p>
          <a:p>
            <a:pPr marL="514350" indent="-514350" rtl="0">
              <a:spcBef>
                <a:spcPts val="0"/>
              </a:spcBef>
              <a:buAutoNum type="arabicPeriod"/>
            </a:pPr>
            <a:r>
              <a:rPr lang="en-US" dirty="0" smtClean="0"/>
              <a:t>Ask the student to explain their logic</a:t>
            </a:r>
          </a:p>
          <a:p>
            <a:pPr marL="514350" indent="-514350" rtl="0">
              <a:spcBef>
                <a:spcPts val="0"/>
              </a:spcBef>
              <a:buAutoNum type="arabicPeriod"/>
            </a:pPr>
            <a:r>
              <a:rPr lang="en-US" dirty="0" smtClean="0"/>
              <a:t>Keep the pencil or stylus in the student’s hand</a:t>
            </a:r>
          </a:p>
          <a:p>
            <a:pPr marL="514350" indent="-514350">
              <a:buFont typeface="Trebuchet MS"/>
              <a:buAutoNum type="arabicPeriod"/>
            </a:pPr>
            <a:r>
              <a:rPr lang="en-US" dirty="0" smtClean="0"/>
              <a:t>Explain the process do not simply give the right answer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94125" y="-35125"/>
            <a:ext cx="85929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3000" dirty="0" smtClean="0"/>
              <a:t>Tips to Tutor Math </a:t>
            </a:r>
            <a:endParaRPr lang="en" sz="3000" dirty="0"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94125" y="1200150"/>
            <a:ext cx="8217083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Tips</a:t>
            </a:r>
            <a:r>
              <a:rPr lang="en" sz="2800" b="1" dirty="0" smtClean="0">
                <a:solidFill>
                  <a:srgbClr val="FFFF00"/>
                </a:solidFill>
              </a:rPr>
              <a:t>: </a:t>
            </a:r>
            <a:r>
              <a:rPr lang="en" dirty="0" smtClean="0"/>
              <a:t> </a:t>
            </a:r>
            <a:endParaRPr lang="en-US" dirty="0" smtClean="0"/>
          </a:p>
          <a:p>
            <a:r>
              <a:rPr lang="en-US" dirty="0" smtClean="0"/>
              <a:t>5. Have the student explain the process back to you</a:t>
            </a:r>
          </a:p>
          <a:p>
            <a:r>
              <a:rPr lang="en-US" dirty="0" smtClean="0"/>
              <a:t>            </a:t>
            </a:r>
            <a:r>
              <a:rPr lang="en-US" sz="2000" dirty="0" smtClean="0">
                <a:solidFill>
                  <a:srgbClr val="FF6600"/>
                </a:solidFill>
              </a:rPr>
              <a:t>*Try not to ask, “Do you understand?”</a:t>
            </a:r>
          </a:p>
          <a:p>
            <a:r>
              <a:rPr lang="en-US" dirty="0" smtClean="0"/>
              <a:t>6.  Have the student try a different problem</a:t>
            </a:r>
          </a:p>
          <a:p>
            <a:pPr marL="514350" indent="-514350" rtl="0">
              <a:spcBef>
                <a:spcPts val="0"/>
              </a:spcBef>
            </a:pPr>
            <a:r>
              <a:rPr lang="en-US" dirty="0" smtClean="0"/>
              <a:t>7. Ask the student to show you their notes for the teaching style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94125" y="-35125"/>
            <a:ext cx="85929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3000" dirty="0" smtClean="0"/>
              <a:t>Tips to Tutor Math </a:t>
            </a:r>
            <a:endParaRPr lang="en" sz="3000" dirty="0"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94125" y="1200150"/>
            <a:ext cx="8217083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Remember to keep math anxiety in mind!  How do you like to get help?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058027" y="4277432"/>
            <a:ext cx="184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8074" y="2255801"/>
            <a:ext cx="4115244" cy="2670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558200" y="63700"/>
            <a:ext cx="7907999" cy="79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3000" b="1" dirty="0" smtClean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How to Help with Test Corrections</a:t>
            </a:r>
            <a:endParaRPr lang="en" sz="3000" b="1" dirty="0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Shape 85"/>
          <p:cNvSpPr txBox="1">
            <a:spLocks noGrp="1"/>
          </p:cNvSpPr>
          <p:nvPr>
            <p:ph type="body" idx="1"/>
          </p:nvPr>
        </p:nvSpPr>
        <p:spPr>
          <a:xfrm>
            <a:off x="249116" y="861099"/>
            <a:ext cx="8217083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Test Corrections</a:t>
            </a:r>
            <a:r>
              <a:rPr lang="en" sz="2800" b="1" dirty="0" smtClean="0">
                <a:solidFill>
                  <a:srgbClr val="FFFF00"/>
                </a:solidFill>
              </a:rPr>
              <a:t> </a:t>
            </a:r>
            <a:r>
              <a:rPr lang="en" dirty="0" smtClean="0"/>
              <a:t> </a:t>
            </a:r>
            <a:endParaRPr lang="en-US" dirty="0" smtClean="0"/>
          </a:p>
          <a:p>
            <a:pPr marL="514350" indent="-514350" rtl="0">
              <a:spcBef>
                <a:spcPts val="0"/>
              </a:spcBef>
              <a:buAutoNum type="arabicPeriod"/>
            </a:pPr>
            <a:r>
              <a:rPr lang="en-US" dirty="0" smtClean="0"/>
              <a:t>Start with a new sheet of paper unless the topic is graphing</a:t>
            </a:r>
          </a:p>
          <a:p>
            <a:pPr marL="514350" indent="-514350" rtl="0">
              <a:spcBef>
                <a:spcPts val="0"/>
              </a:spcBef>
              <a:buAutoNum type="arabicPeriod"/>
            </a:pPr>
            <a:r>
              <a:rPr lang="en-US" dirty="0" smtClean="0"/>
              <a:t>Look over the students work to determine if it was a small mistake</a:t>
            </a:r>
          </a:p>
          <a:p>
            <a:pPr marL="514350" indent="-514350" rtl="0">
              <a:spcBef>
                <a:spcPts val="0"/>
              </a:spcBef>
              <a:buAutoNum type="arabicPeriod"/>
            </a:pPr>
            <a:r>
              <a:rPr lang="en-US" dirty="0" smtClean="0"/>
              <a:t>Sign the top when done</a:t>
            </a:r>
          </a:p>
          <a:p>
            <a:pPr marL="514350" indent="-514350" rtl="0">
              <a:spcBef>
                <a:spcPts val="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Regular and Prep level </a:t>
            </a:r>
          </a:p>
          <a:p>
            <a:pPr marL="514350" indent="-514350" rtl="0">
              <a:spcBef>
                <a:spcPts val="0"/>
              </a:spcBef>
            </a:pPr>
            <a:r>
              <a:rPr lang="en-US" b="1" dirty="0" smtClean="0">
                <a:solidFill>
                  <a:srgbClr val="FF0000"/>
                </a:solidFill>
              </a:rPr>
              <a:t>can use a calculator</a:t>
            </a:r>
            <a:endParaRPr lang="en" b="1" dirty="0">
              <a:solidFill>
                <a:srgbClr val="FF000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11396" y="2881564"/>
            <a:ext cx="2895038" cy="207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558200" y="63700"/>
            <a:ext cx="7907999" cy="79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3000" b="1" dirty="0" smtClean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Common Methods at EG</a:t>
            </a:r>
            <a:endParaRPr lang="en" sz="3000" b="1" dirty="0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Shape 85"/>
          <p:cNvSpPr txBox="1">
            <a:spLocks noGrp="1"/>
          </p:cNvSpPr>
          <p:nvPr>
            <p:ph type="body" idx="1"/>
          </p:nvPr>
        </p:nvSpPr>
        <p:spPr>
          <a:xfrm>
            <a:off x="249116" y="861099"/>
            <a:ext cx="8217083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Factoring</a:t>
            </a:r>
          </a:p>
          <a:p>
            <a:pPr rtl="0">
              <a:spcBef>
                <a:spcPts val="0"/>
              </a:spcBef>
              <a:buNone/>
            </a:pPr>
            <a:endParaRPr lang="en-US" sz="2800" b="1" dirty="0" smtClean="0">
              <a:solidFill>
                <a:srgbClr val="FFFF00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lang="en-US" dirty="0" smtClean="0"/>
          </a:p>
        </p:txBody>
      </p:sp>
      <p:pic>
        <p:nvPicPr>
          <p:cNvPr id="5" name="Picture 4" descr="Screen Shot 2015-08-24 at 8.32.2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104" y="1664298"/>
            <a:ext cx="6280998" cy="32004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558200" y="63700"/>
            <a:ext cx="7907999" cy="79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3000" b="1" dirty="0" smtClean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Common Methods at EG</a:t>
            </a:r>
            <a:endParaRPr lang="en" sz="3000" b="1" dirty="0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Shape 85"/>
          <p:cNvSpPr txBox="1">
            <a:spLocks noGrp="1"/>
          </p:cNvSpPr>
          <p:nvPr>
            <p:ph type="body" idx="1"/>
          </p:nvPr>
        </p:nvSpPr>
        <p:spPr>
          <a:xfrm>
            <a:off x="249116" y="861099"/>
            <a:ext cx="8217083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Simplifying Square Roots</a:t>
            </a:r>
          </a:p>
          <a:p>
            <a:pPr rtl="0">
              <a:spcBef>
                <a:spcPts val="0"/>
              </a:spcBef>
              <a:buNone/>
            </a:pPr>
            <a:endParaRPr lang="en-US" sz="2800" b="1" dirty="0" smtClean="0">
              <a:solidFill>
                <a:srgbClr val="FFFF00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lang="en-US" dirty="0" smtClean="0"/>
          </a:p>
        </p:txBody>
      </p:sp>
      <p:pic>
        <p:nvPicPr>
          <p:cNvPr id="6" name="Picture 5" descr="Screen Shot 2015-08-24 at 8.34.52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866" y="1710270"/>
            <a:ext cx="5885131" cy="3072384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/>
        </p:nvSpPr>
        <p:spPr>
          <a:xfrm>
            <a:off x="558200" y="63700"/>
            <a:ext cx="7907999" cy="79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 sz="3000" b="1" dirty="0" smtClean="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rPr>
              <a:t>Common Methods at EG</a:t>
            </a:r>
            <a:endParaRPr lang="en" sz="3000" b="1" dirty="0">
              <a:solidFill>
                <a:schemeClr val="lt2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" name="Shape 85"/>
          <p:cNvSpPr txBox="1">
            <a:spLocks noGrp="1"/>
          </p:cNvSpPr>
          <p:nvPr>
            <p:ph type="body" idx="1"/>
          </p:nvPr>
        </p:nvSpPr>
        <p:spPr>
          <a:xfrm>
            <a:off x="249116" y="861099"/>
            <a:ext cx="8217083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 sz="2800" b="1" dirty="0" smtClean="0">
                <a:solidFill>
                  <a:srgbClr val="FFFF00"/>
                </a:solidFill>
              </a:rPr>
              <a:t>Graphing Linear Equations</a:t>
            </a:r>
          </a:p>
          <a:p>
            <a:pPr rtl="0">
              <a:spcBef>
                <a:spcPts val="0"/>
              </a:spcBef>
              <a:buNone/>
            </a:pPr>
            <a:endParaRPr lang="en-US" sz="2800" b="1" dirty="0" smtClean="0">
              <a:solidFill>
                <a:srgbClr val="FFFF00"/>
              </a:solidFill>
            </a:endParaRPr>
          </a:p>
          <a:p>
            <a:pPr rtl="0">
              <a:spcBef>
                <a:spcPts val="0"/>
              </a:spcBef>
              <a:buNone/>
            </a:pPr>
            <a:endParaRPr lang="en-US" dirty="0" smtClean="0"/>
          </a:p>
        </p:txBody>
      </p:sp>
      <p:pic>
        <p:nvPicPr>
          <p:cNvPr id="5" name="Picture 4" descr="Screen Shot 2015-08-24 at 8.36.1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7508" y="1629259"/>
            <a:ext cx="6748665" cy="3310128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otlight">
  <a:themeElements>
    <a:clrScheme name="Custom 439">
      <a:dk1>
        <a:srgbClr val="000000"/>
      </a:dk1>
      <a:lt1>
        <a:srgbClr val="FFFFFF"/>
      </a:lt1>
      <a:dk2>
        <a:srgbClr val="5C6E95"/>
      </a:dk2>
      <a:lt2>
        <a:srgbClr val="ACB4C2"/>
      </a:lt2>
      <a:accent1>
        <a:srgbClr val="667E50"/>
      </a:accent1>
      <a:accent2>
        <a:srgbClr val="CFBF73"/>
      </a:accent2>
      <a:accent3>
        <a:srgbClr val="8C7C82"/>
      </a:accent3>
      <a:accent4>
        <a:srgbClr val="9ABF87"/>
      </a:accent4>
      <a:accent5>
        <a:srgbClr val="CF9462"/>
      </a:accent5>
      <a:accent6>
        <a:srgbClr val="A25642"/>
      </a:accent6>
      <a:hlink>
        <a:srgbClr val="5173A5"/>
      </a:hlink>
      <a:folHlink>
        <a:srgbClr val="6872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1152</TotalTime>
  <Words>248</Words>
  <Application>Microsoft Macintosh PowerPoint</Application>
  <PresentationFormat>On-screen Show (16:9)</PresentationFormat>
  <Paragraphs>45</Paragraphs>
  <Slides>15</Slides>
  <Notes>15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spotlight</vt:lpstr>
      <vt:lpstr>How to be the Best Math Tutor </vt:lpstr>
      <vt:lpstr>                   What will we cover today?</vt:lpstr>
      <vt:lpstr>Tips to Tutor Math</vt:lpstr>
      <vt:lpstr>Tips to Tutor Math </vt:lpstr>
      <vt:lpstr>Tips to Tutor Math </vt:lpstr>
      <vt:lpstr>Slide 6</vt:lpstr>
      <vt:lpstr>Slide 7</vt:lpstr>
      <vt:lpstr>Slide 8</vt:lpstr>
      <vt:lpstr>Slide 9</vt:lpstr>
      <vt:lpstr>Word Problems</vt:lpstr>
      <vt:lpstr>What does it look like?</vt:lpstr>
      <vt:lpstr>Slide 12</vt:lpstr>
      <vt:lpstr>Which student solved it correctly?</vt:lpstr>
      <vt:lpstr>Which student solved it correctly?</vt:lpstr>
      <vt:lpstr>Which student solved it correctly?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Competency-Based Learning</dc:title>
  <cp:lastModifiedBy>Susan Montemayor</cp:lastModifiedBy>
  <cp:revision>6</cp:revision>
  <dcterms:created xsi:type="dcterms:W3CDTF">2016-08-24T18:50:01Z</dcterms:created>
  <dcterms:modified xsi:type="dcterms:W3CDTF">2016-08-24T18:53:11Z</dcterms:modified>
</cp:coreProperties>
</file>